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57" r:id="rId3"/>
    <p:sldId id="258" r:id="rId4"/>
    <p:sldId id="259" r:id="rId5"/>
    <p:sldId id="260" r:id="rId6"/>
    <p:sldId id="262" r:id="rId7"/>
    <p:sldId id="264" r:id="rId8"/>
    <p:sldId id="263" r:id="rId9"/>
    <p:sldId id="261" r:id="rId10"/>
    <p:sldId id="266"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54239" autoAdjust="0"/>
  </p:normalViewPr>
  <p:slideViewPr>
    <p:cSldViewPr>
      <p:cViewPr varScale="1">
        <p:scale>
          <a:sx n="51" d="100"/>
          <a:sy n="51" d="100"/>
        </p:scale>
        <p:origin x="-1407"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74846-5501-4DEE-B1F8-4DB212B4EA5C}" type="datetimeFigureOut">
              <a:rPr lang="en-US" smtClean="0"/>
              <a:t>7/2/2012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B81BD4-3677-41FB-B7E8-DD304E2FCC89}" type="slidenum">
              <a:rPr lang="en-US" smtClean="0"/>
              <a:t>‹#›</a:t>
            </a:fld>
            <a:endParaRPr lang="en-US"/>
          </a:p>
        </p:txBody>
      </p:sp>
    </p:spTree>
    <p:extLst>
      <p:ext uri="{BB962C8B-B14F-4D97-AF65-F5344CB8AC3E}">
        <p14:creationId xmlns:p14="http://schemas.microsoft.com/office/powerpoint/2010/main" val="3387708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400" b="1" dirty="0" smtClean="0"/>
              <a:t>This presentation is being presented in presenter mode so you can see the presenter’s notes</a:t>
            </a:r>
          </a:p>
          <a:p>
            <a:endParaRPr lang="en-US" dirty="0" smtClean="0"/>
          </a:p>
          <a:p>
            <a:r>
              <a:rPr lang="en-US" dirty="0" smtClean="0"/>
              <a:t>Why are we talking about funding graduate school while I am only</a:t>
            </a:r>
            <a:r>
              <a:rPr lang="en-US" baseline="0" dirty="0" smtClean="0"/>
              <a:t> working on my Associate of Arts Degree?  For two reasons: </a:t>
            </a:r>
          </a:p>
          <a:p>
            <a:pPr marL="228600" indent="-228600">
              <a:buAutoNum type="arabicParenR"/>
            </a:pPr>
            <a:r>
              <a:rPr lang="en-US" baseline="0" dirty="0" smtClean="0"/>
              <a:t>the amount of debt you incur earning your undergraduate degree affects how much you can borrow for professional school.  </a:t>
            </a:r>
          </a:p>
          <a:p>
            <a:pPr marL="0" indent="0">
              <a:buNone/>
            </a:pPr>
            <a:r>
              <a:rPr lang="en-US" baseline="0" dirty="0" smtClean="0"/>
              <a:t>2) You need to start saving and preparing for the cost of professional school NOW!</a:t>
            </a:r>
            <a:endParaRPr lang="en-US" dirty="0"/>
          </a:p>
        </p:txBody>
      </p:sp>
      <p:sp>
        <p:nvSpPr>
          <p:cNvPr id="4" name="Slide Number Placeholder 3"/>
          <p:cNvSpPr>
            <a:spLocks noGrp="1"/>
          </p:cNvSpPr>
          <p:nvPr>
            <p:ph type="sldNum" sz="quarter" idx="10"/>
          </p:nvPr>
        </p:nvSpPr>
        <p:spPr/>
        <p:txBody>
          <a:bodyPr/>
          <a:lstStyle/>
          <a:p>
            <a:fld id="{6FB81BD4-3677-41FB-B7E8-DD304E2FCC89}" type="slidenum">
              <a:rPr lang="en-US" smtClean="0"/>
              <a:t>1</a:t>
            </a:fld>
            <a:endParaRPr lang="en-US"/>
          </a:p>
        </p:txBody>
      </p:sp>
    </p:spTree>
    <p:extLst>
      <p:ext uri="{BB962C8B-B14F-4D97-AF65-F5344CB8AC3E}">
        <p14:creationId xmlns:p14="http://schemas.microsoft.com/office/powerpoint/2010/main" val="28108576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Use the financial calculators that are available on the financial aid resources page to calculate exactly how much your education will cost as well as how much you will pay back on your loans.  Knowledge is power.</a:t>
            </a:r>
          </a:p>
          <a:p>
            <a:pPr marL="228600" indent="-228600">
              <a:buFont typeface="+mj-lt"/>
              <a:buAutoNum type="arabicPeriod"/>
            </a:pPr>
            <a:r>
              <a:rPr lang="en-US" dirty="0" smtClean="0"/>
              <a:t>Control of personal debt keeps control of you life in your hands not controlled by your bills.</a:t>
            </a:r>
            <a:endParaRPr lang="en-US" dirty="0"/>
          </a:p>
        </p:txBody>
      </p:sp>
      <p:sp>
        <p:nvSpPr>
          <p:cNvPr id="4" name="Slide Number Placeholder 3"/>
          <p:cNvSpPr>
            <a:spLocks noGrp="1"/>
          </p:cNvSpPr>
          <p:nvPr>
            <p:ph type="sldNum" sz="quarter" idx="10"/>
          </p:nvPr>
        </p:nvSpPr>
        <p:spPr/>
        <p:txBody>
          <a:bodyPr/>
          <a:lstStyle/>
          <a:p>
            <a:fld id="{6FB81BD4-3677-41FB-B7E8-DD304E2FCC89}" type="slidenum">
              <a:rPr lang="en-US" smtClean="0"/>
              <a:t>10</a:t>
            </a:fld>
            <a:endParaRPr lang="en-US"/>
          </a:p>
        </p:txBody>
      </p:sp>
    </p:spTree>
    <p:extLst>
      <p:ext uri="{BB962C8B-B14F-4D97-AF65-F5344CB8AC3E}">
        <p14:creationId xmlns:p14="http://schemas.microsoft.com/office/powerpoint/2010/main" val="2071855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do not know a term look it up – it may cost you thousands of dollars!</a:t>
            </a:r>
            <a:endParaRPr lang="en-US" dirty="0"/>
          </a:p>
        </p:txBody>
      </p:sp>
      <p:sp>
        <p:nvSpPr>
          <p:cNvPr id="4" name="Slide Number Placeholder 3"/>
          <p:cNvSpPr>
            <a:spLocks noGrp="1"/>
          </p:cNvSpPr>
          <p:nvPr>
            <p:ph type="sldNum" sz="quarter" idx="10"/>
          </p:nvPr>
        </p:nvSpPr>
        <p:spPr/>
        <p:txBody>
          <a:bodyPr/>
          <a:lstStyle/>
          <a:p>
            <a:fld id="{6FB81BD4-3677-41FB-B7E8-DD304E2FCC89}" type="slidenum">
              <a:rPr lang="en-US" smtClean="0"/>
              <a:t>11</a:t>
            </a:fld>
            <a:endParaRPr lang="en-US"/>
          </a:p>
        </p:txBody>
      </p:sp>
    </p:spTree>
    <p:extLst>
      <p:ext uri="{BB962C8B-B14F-4D97-AF65-F5344CB8AC3E}">
        <p14:creationId xmlns:p14="http://schemas.microsoft.com/office/powerpoint/2010/main" val="1896401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your resources.</a:t>
            </a:r>
          </a:p>
          <a:p>
            <a:r>
              <a:rPr lang="en-US" dirty="0" smtClean="0"/>
              <a:t>	Financial Aid website</a:t>
            </a:r>
          </a:p>
          <a:p>
            <a:r>
              <a:rPr lang="en-US" dirty="0" smtClean="0"/>
              <a:t>	Atlas group for Biology/Pre-Professional Health Majors</a:t>
            </a:r>
          </a:p>
          <a:p>
            <a:r>
              <a:rPr lang="en-US" dirty="0" smtClean="0"/>
              <a:t>	LifeMap tools in atlas</a:t>
            </a:r>
          </a:p>
          <a:p>
            <a:r>
              <a:rPr lang="en-US" dirty="0" smtClean="0"/>
              <a:t>	</a:t>
            </a:r>
            <a:r>
              <a:rPr lang="en-US" dirty="0" err="1" smtClean="0"/>
              <a:t>Skillshops</a:t>
            </a:r>
            <a:endParaRPr lang="en-US" dirty="0" smtClean="0"/>
          </a:p>
          <a:p>
            <a:r>
              <a:rPr lang="en-US" dirty="0" smtClean="0"/>
              <a:t>	Your faculty and advising/counseling staff</a:t>
            </a:r>
          </a:p>
          <a:p>
            <a:r>
              <a:rPr lang="en-US" dirty="0" smtClean="0"/>
              <a:t>	Quality internet resources</a:t>
            </a:r>
          </a:p>
          <a:p>
            <a:r>
              <a:rPr lang="en-US" dirty="0" smtClean="0"/>
              <a:t>	Your common</a:t>
            </a:r>
            <a:r>
              <a:rPr lang="en-US" baseline="0" dirty="0" smtClean="0"/>
              <a:t> sense</a:t>
            </a:r>
          </a:p>
          <a:p>
            <a:endParaRPr lang="en-US" dirty="0"/>
          </a:p>
        </p:txBody>
      </p:sp>
      <p:sp>
        <p:nvSpPr>
          <p:cNvPr id="4" name="Slide Number Placeholder 3"/>
          <p:cNvSpPr>
            <a:spLocks noGrp="1"/>
          </p:cNvSpPr>
          <p:nvPr>
            <p:ph type="sldNum" sz="quarter" idx="10"/>
          </p:nvPr>
        </p:nvSpPr>
        <p:spPr/>
        <p:txBody>
          <a:bodyPr/>
          <a:lstStyle/>
          <a:p>
            <a:fld id="{6FB81BD4-3677-41FB-B7E8-DD304E2FCC89}" type="slidenum">
              <a:rPr lang="en-US" smtClean="0"/>
              <a:t>12</a:t>
            </a:fld>
            <a:endParaRPr lang="en-US"/>
          </a:p>
        </p:txBody>
      </p:sp>
    </p:spTree>
    <p:extLst>
      <p:ext uri="{BB962C8B-B14F-4D97-AF65-F5344CB8AC3E}">
        <p14:creationId xmlns:p14="http://schemas.microsoft.com/office/powerpoint/2010/main" val="3398282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Make sure you know all the costs of earning your undergraduate degrees.  </a:t>
            </a:r>
          </a:p>
          <a:p>
            <a:pPr marL="228600" indent="-228600">
              <a:buFont typeface="+mj-lt"/>
              <a:buAutoNum type="arabicPeriod"/>
            </a:pPr>
            <a:r>
              <a:rPr lang="en-US" dirty="0" smtClean="0"/>
              <a:t>Do not forget hidden costs such</a:t>
            </a:r>
            <a:r>
              <a:rPr lang="en-US" baseline="0" dirty="0" smtClean="0"/>
              <a:t> as travel and relocation expenses, additional study support supplies/tutoring and all costs involved in preparing and applying to professional school (you incur these costs while an undergraduate)</a:t>
            </a:r>
            <a:endParaRPr lang="en-US" dirty="0"/>
          </a:p>
        </p:txBody>
      </p:sp>
      <p:sp>
        <p:nvSpPr>
          <p:cNvPr id="4" name="Slide Number Placeholder 3"/>
          <p:cNvSpPr>
            <a:spLocks noGrp="1"/>
          </p:cNvSpPr>
          <p:nvPr>
            <p:ph type="sldNum" sz="quarter" idx="10"/>
          </p:nvPr>
        </p:nvSpPr>
        <p:spPr/>
        <p:txBody>
          <a:bodyPr/>
          <a:lstStyle/>
          <a:p>
            <a:fld id="{6FB81BD4-3677-41FB-B7E8-DD304E2FCC89}" type="slidenum">
              <a:rPr lang="en-US" smtClean="0"/>
              <a:t>2</a:t>
            </a:fld>
            <a:endParaRPr lang="en-US"/>
          </a:p>
        </p:txBody>
      </p:sp>
    </p:spTree>
    <p:extLst>
      <p:ext uri="{BB962C8B-B14F-4D97-AF65-F5344CB8AC3E}">
        <p14:creationId xmlns:p14="http://schemas.microsoft.com/office/powerpoint/2010/main" val="825580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Know the deadlines and submit all paperwork as early as possible.  For many scholarships submitting at or near the deadline is too late because funding is</a:t>
            </a:r>
            <a:r>
              <a:rPr lang="en-US" baseline="0" dirty="0" smtClean="0"/>
              <a:t> on a first come first serve basis</a:t>
            </a:r>
            <a:r>
              <a:rPr lang="en-US" dirty="0" smtClean="0"/>
              <a:t>.</a:t>
            </a:r>
          </a:p>
          <a:p>
            <a:pPr marL="228600" indent="-228600">
              <a:buFont typeface="+mj-lt"/>
              <a:buAutoNum type="arabicPeriod"/>
            </a:pPr>
            <a:r>
              <a:rPr lang="en-US" dirty="0" smtClean="0"/>
              <a:t>Balance classes, study time and part-time very carefully.  Remember you are planning on applying</a:t>
            </a:r>
            <a:r>
              <a:rPr lang="en-US" baseline="0" dirty="0" smtClean="0"/>
              <a:t> to a competitive program and need the high </a:t>
            </a:r>
            <a:r>
              <a:rPr lang="en-US" baseline="0" dirty="0" err="1" smtClean="0"/>
              <a:t>gpa</a:t>
            </a:r>
            <a:r>
              <a:rPr lang="en-US" baseline="0" dirty="0" smtClean="0"/>
              <a:t> of 3.5 or higher.</a:t>
            </a:r>
          </a:p>
          <a:p>
            <a:pPr marL="228600" indent="-228600">
              <a:buFont typeface="+mj-lt"/>
              <a:buAutoNum type="arabicPeriod"/>
            </a:pPr>
            <a:r>
              <a:rPr lang="en-US" baseline="0" dirty="0" smtClean="0"/>
              <a:t>The federal government considers you dependent on parental contribution until the age of 24 even if you do not live with your parents.  Check with financial aid about limited exceptions.</a:t>
            </a:r>
          </a:p>
          <a:p>
            <a:pPr marL="228600" indent="-228600">
              <a:buFont typeface="+mj-lt"/>
              <a:buAutoNum type="arabicPeriod"/>
            </a:pPr>
            <a:r>
              <a:rPr lang="en-US" baseline="0" dirty="0" smtClean="0"/>
              <a:t>You need to put yourself on a very strict budget NOW so you can avoid undergraduate loans and save for professional school.  This means no smartphones, the “Ramon Noodle” type meal plan and absolute min. entertainment funds.</a:t>
            </a:r>
          </a:p>
          <a:p>
            <a:pPr marL="228600" indent="-228600">
              <a:buFont typeface="+mj-lt"/>
              <a:buAutoNum type="arabicPeriod"/>
            </a:pPr>
            <a:r>
              <a:rPr lang="en-US" baseline="0" dirty="0" smtClean="0"/>
              <a:t>Loans are is small type because they are only recommended as a last resort method of payment. </a:t>
            </a:r>
            <a:endParaRPr lang="en-US" dirty="0"/>
          </a:p>
        </p:txBody>
      </p:sp>
      <p:sp>
        <p:nvSpPr>
          <p:cNvPr id="4" name="Slide Number Placeholder 3"/>
          <p:cNvSpPr>
            <a:spLocks noGrp="1"/>
          </p:cNvSpPr>
          <p:nvPr>
            <p:ph type="sldNum" sz="quarter" idx="10"/>
          </p:nvPr>
        </p:nvSpPr>
        <p:spPr/>
        <p:txBody>
          <a:bodyPr/>
          <a:lstStyle/>
          <a:p>
            <a:fld id="{6FB81BD4-3677-41FB-B7E8-DD304E2FCC89}" type="slidenum">
              <a:rPr lang="en-US" smtClean="0"/>
              <a:t>3</a:t>
            </a:fld>
            <a:endParaRPr lang="en-US"/>
          </a:p>
        </p:txBody>
      </p:sp>
    </p:spTree>
    <p:extLst>
      <p:ext uri="{BB962C8B-B14F-4D97-AF65-F5344CB8AC3E}">
        <p14:creationId xmlns:p14="http://schemas.microsoft.com/office/powerpoint/2010/main" val="2747017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Remember,</a:t>
            </a:r>
            <a:r>
              <a:rPr lang="en-US" baseline="0" dirty="0" smtClean="0"/>
              <a:t> grant money is not “free” you  must release personal and family information, maintain good academic standing and meet deadlines.</a:t>
            </a:r>
          </a:p>
          <a:p>
            <a:pPr marL="228600" indent="-228600">
              <a:buFont typeface="+mj-lt"/>
              <a:buAutoNum type="arabicPeriod"/>
            </a:pPr>
            <a:r>
              <a:rPr lang="en-US" baseline="0" dirty="0" smtClean="0"/>
              <a:t>If you plan 60-90 min. per week year-round you have a high chance of receiving a private scholarship.  Be prepared to hear No, that just means you have not found the right scholarship keep trying.</a:t>
            </a:r>
          </a:p>
          <a:p>
            <a:pPr marL="228600" indent="-228600">
              <a:buFont typeface="+mj-lt"/>
              <a:buAutoNum type="arabicPeriod"/>
            </a:pPr>
            <a:r>
              <a:rPr lang="en-US" baseline="0" dirty="0" smtClean="0"/>
              <a:t>As hard and boring it is to read all the small print you need to read and understand all the requirements of your loans.  Create a loan log showing when incurred, with who, interest rate, when does interest start accruing, when do payments start and contact information.</a:t>
            </a:r>
          </a:p>
          <a:p>
            <a:endParaRPr lang="en-US" dirty="0"/>
          </a:p>
        </p:txBody>
      </p:sp>
      <p:sp>
        <p:nvSpPr>
          <p:cNvPr id="4" name="Slide Number Placeholder 3"/>
          <p:cNvSpPr>
            <a:spLocks noGrp="1"/>
          </p:cNvSpPr>
          <p:nvPr>
            <p:ph type="sldNum" sz="quarter" idx="10"/>
          </p:nvPr>
        </p:nvSpPr>
        <p:spPr/>
        <p:txBody>
          <a:bodyPr/>
          <a:lstStyle/>
          <a:p>
            <a:fld id="{6FB81BD4-3677-41FB-B7E8-DD304E2FCC89}" type="slidenum">
              <a:rPr lang="en-US" smtClean="0"/>
              <a:t>4</a:t>
            </a:fld>
            <a:endParaRPr lang="en-US"/>
          </a:p>
        </p:txBody>
      </p:sp>
    </p:spTree>
    <p:extLst>
      <p:ext uri="{BB962C8B-B14F-4D97-AF65-F5344CB8AC3E}">
        <p14:creationId xmlns:p14="http://schemas.microsoft.com/office/powerpoint/2010/main" val="4294831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Even though you may be living on your own now it may be fiscally responsible to move in with family to reduce costs while you are in school.  It is worth loosing some independence and living under “their” rules for a short-time reduce the amount of money you must borrow.</a:t>
            </a:r>
          </a:p>
          <a:p>
            <a:pPr marL="228600" indent="-228600">
              <a:buFont typeface="+mj-lt"/>
              <a:buAutoNum type="arabicPeriod"/>
            </a:pPr>
            <a:r>
              <a:rPr lang="en-US" dirty="0" smtClean="0"/>
              <a:t>Being a full-time student reduces your length of time in school and amount of money you must borrow.  It also prepares you</a:t>
            </a:r>
            <a:r>
              <a:rPr lang="en-US" baseline="0" dirty="0" smtClean="0"/>
              <a:t> for the more than full-time rigor you will face in professional school.</a:t>
            </a:r>
          </a:p>
          <a:p>
            <a:pPr marL="228600" indent="-228600">
              <a:buFont typeface="+mj-lt"/>
              <a:buAutoNum type="arabicPeriod"/>
            </a:pPr>
            <a:r>
              <a:rPr lang="en-US" baseline="0" dirty="0" smtClean="0"/>
              <a:t>Be honest and realistic about what you need vs. what you want.</a:t>
            </a:r>
            <a:r>
              <a:rPr lang="en-US" dirty="0" smtClean="0"/>
              <a:t> </a:t>
            </a:r>
            <a:endParaRPr lang="en-US" dirty="0"/>
          </a:p>
        </p:txBody>
      </p:sp>
      <p:sp>
        <p:nvSpPr>
          <p:cNvPr id="4" name="Slide Number Placeholder 3"/>
          <p:cNvSpPr>
            <a:spLocks noGrp="1"/>
          </p:cNvSpPr>
          <p:nvPr>
            <p:ph type="sldNum" sz="quarter" idx="10"/>
          </p:nvPr>
        </p:nvSpPr>
        <p:spPr/>
        <p:txBody>
          <a:bodyPr/>
          <a:lstStyle/>
          <a:p>
            <a:fld id="{6FB81BD4-3677-41FB-B7E8-DD304E2FCC89}" type="slidenum">
              <a:rPr lang="en-US" smtClean="0"/>
              <a:t>5</a:t>
            </a:fld>
            <a:endParaRPr lang="en-US"/>
          </a:p>
        </p:txBody>
      </p:sp>
    </p:spTree>
    <p:extLst>
      <p:ext uri="{BB962C8B-B14F-4D97-AF65-F5344CB8AC3E}">
        <p14:creationId xmlns:p14="http://schemas.microsoft.com/office/powerpoint/2010/main" val="3506223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may be extensive costs in applying for your residency</a:t>
            </a:r>
            <a:r>
              <a:rPr lang="en-US" baseline="0" dirty="0" smtClean="0"/>
              <a:t> (travel, multiple portfolios needed, mailing costs).  Insurance costs can get very expensive – many schools require you carry medical insurance and most require some type of mal-practice/professional insurance.</a:t>
            </a:r>
            <a:endParaRPr lang="en-US" dirty="0"/>
          </a:p>
        </p:txBody>
      </p:sp>
      <p:sp>
        <p:nvSpPr>
          <p:cNvPr id="4" name="Slide Number Placeholder 3"/>
          <p:cNvSpPr>
            <a:spLocks noGrp="1"/>
          </p:cNvSpPr>
          <p:nvPr>
            <p:ph type="sldNum" sz="quarter" idx="10"/>
          </p:nvPr>
        </p:nvSpPr>
        <p:spPr/>
        <p:txBody>
          <a:bodyPr/>
          <a:lstStyle/>
          <a:p>
            <a:fld id="{6FB81BD4-3677-41FB-B7E8-DD304E2FCC89}" type="slidenum">
              <a:rPr lang="en-US" smtClean="0"/>
              <a:t>6</a:t>
            </a:fld>
            <a:endParaRPr lang="en-US"/>
          </a:p>
        </p:txBody>
      </p:sp>
    </p:spTree>
    <p:extLst>
      <p:ext uri="{BB962C8B-B14F-4D97-AF65-F5344CB8AC3E}">
        <p14:creationId xmlns:p14="http://schemas.microsoft.com/office/powerpoint/2010/main" val="2903174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Graduate funding is very different from undergraduate funding make sure you understand</a:t>
            </a:r>
            <a:r>
              <a:rPr lang="en-US" baseline="0" dirty="0" smtClean="0"/>
              <a:t> your options.</a:t>
            </a:r>
          </a:p>
          <a:p>
            <a:pPr marL="228600" indent="-228600">
              <a:buFont typeface="+mj-lt"/>
              <a:buAutoNum type="arabicPeriod"/>
            </a:pPr>
            <a:r>
              <a:rPr lang="en-US" baseline="0" dirty="0" smtClean="0"/>
              <a:t>Remember, if you participate in a forgiveness program there is IRS implications.  In many incidences the amount of your loans that are forgiven is considered income and you must pay income tax.  You do not want a tax default it often can cost more than your student loans would have cost.</a:t>
            </a:r>
          </a:p>
          <a:p>
            <a:pPr marL="228600" indent="-228600">
              <a:buFont typeface="+mj-lt"/>
              <a:buAutoNum type="arabicPeriod"/>
            </a:pPr>
            <a:r>
              <a:rPr lang="en-US" baseline="0" dirty="0" smtClean="0"/>
              <a:t>Yield Management is a dangerous process please research fully if this is part of a loan or consolidation.</a:t>
            </a:r>
            <a:endParaRPr lang="en-US" dirty="0"/>
          </a:p>
        </p:txBody>
      </p:sp>
      <p:sp>
        <p:nvSpPr>
          <p:cNvPr id="4" name="Slide Number Placeholder 3"/>
          <p:cNvSpPr>
            <a:spLocks noGrp="1"/>
          </p:cNvSpPr>
          <p:nvPr>
            <p:ph type="sldNum" sz="quarter" idx="10"/>
          </p:nvPr>
        </p:nvSpPr>
        <p:spPr/>
        <p:txBody>
          <a:bodyPr/>
          <a:lstStyle/>
          <a:p>
            <a:fld id="{6FB81BD4-3677-41FB-B7E8-DD304E2FCC89}" type="slidenum">
              <a:rPr lang="en-US" smtClean="0"/>
              <a:t>7</a:t>
            </a:fld>
            <a:endParaRPr lang="en-US"/>
          </a:p>
        </p:txBody>
      </p:sp>
    </p:spTree>
    <p:extLst>
      <p:ext uri="{BB962C8B-B14F-4D97-AF65-F5344CB8AC3E}">
        <p14:creationId xmlns:p14="http://schemas.microsoft.com/office/powerpoint/2010/main" val="1214881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These are only samples of available programs you need to research what programs fit your situation.</a:t>
            </a:r>
          </a:p>
          <a:p>
            <a:pPr marL="228600" indent="-228600">
              <a:buFont typeface="+mj-lt"/>
              <a:buAutoNum type="arabicPeriod"/>
            </a:pPr>
            <a:r>
              <a:rPr lang="en-US" dirty="0" smtClean="0"/>
              <a:t>If you or a family member has a relationship with a community club (Rotary, Lions etc.) approach</a:t>
            </a:r>
            <a:r>
              <a:rPr lang="en-US" baseline="0" dirty="0" smtClean="0"/>
              <a:t> them for a possible sponsorship of your medical education.</a:t>
            </a:r>
            <a:endParaRPr lang="en-US" dirty="0"/>
          </a:p>
        </p:txBody>
      </p:sp>
      <p:sp>
        <p:nvSpPr>
          <p:cNvPr id="4" name="Slide Number Placeholder 3"/>
          <p:cNvSpPr>
            <a:spLocks noGrp="1"/>
          </p:cNvSpPr>
          <p:nvPr>
            <p:ph type="sldNum" sz="quarter" idx="10"/>
          </p:nvPr>
        </p:nvSpPr>
        <p:spPr/>
        <p:txBody>
          <a:bodyPr/>
          <a:lstStyle/>
          <a:p>
            <a:fld id="{6FB81BD4-3677-41FB-B7E8-DD304E2FCC89}" type="slidenum">
              <a:rPr lang="en-US" smtClean="0"/>
              <a:t>8</a:t>
            </a:fld>
            <a:endParaRPr lang="en-US"/>
          </a:p>
        </p:txBody>
      </p:sp>
    </p:spTree>
    <p:extLst>
      <p:ext uri="{BB962C8B-B14F-4D97-AF65-F5344CB8AC3E}">
        <p14:creationId xmlns:p14="http://schemas.microsoft.com/office/powerpoint/2010/main" val="809204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Planning is your best tool in controlling the</a:t>
            </a:r>
            <a:r>
              <a:rPr lang="en-US" baseline="0" dirty="0" smtClean="0"/>
              <a:t> costs of your education.</a:t>
            </a:r>
          </a:p>
          <a:p>
            <a:pPr marL="685800" lvl="1" indent="-228600">
              <a:buFont typeface="+mj-lt"/>
              <a:buAutoNum type="arabicPeriod"/>
            </a:pPr>
            <a:r>
              <a:rPr lang="en-US" baseline="0" dirty="0" smtClean="0"/>
              <a:t>An education plan allows you to meet all requirements in an efficient and effected timeframe</a:t>
            </a:r>
          </a:p>
          <a:p>
            <a:pPr marL="685800" lvl="1" indent="-228600">
              <a:buFont typeface="+mj-lt"/>
              <a:buAutoNum type="arabicPeriod"/>
            </a:pPr>
            <a:r>
              <a:rPr lang="en-US" baseline="0" dirty="0" smtClean="0"/>
              <a:t>A financial plan allows you to maximize opportunities and avoid bad decision making.</a:t>
            </a:r>
          </a:p>
          <a:p>
            <a:pPr marL="685800" lvl="1" indent="-228600">
              <a:buFont typeface="+mj-lt"/>
              <a:buAutoNum type="arabicPeriod"/>
            </a:pPr>
            <a:r>
              <a:rPr lang="en-US" baseline="0" dirty="0" smtClean="0"/>
              <a:t>A savings plan allows you to capture money from one area and transfer it to an area of more need (education).</a:t>
            </a:r>
          </a:p>
          <a:p>
            <a:pPr marL="685800" lvl="1" indent="-228600">
              <a:buFont typeface="+mj-lt"/>
              <a:buAutoNum type="arabicPeriod"/>
            </a:pPr>
            <a:r>
              <a:rPr lang="en-US" baseline="0" dirty="0" smtClean="0"/>
              <a:t>Sometimes giving up some independence can save you living costs.</a:t>
            </a:r>
            <a:endParaRPr lang="en-US" dirty="0"/>
          </a:p>
        </p:txBody>
      </p:sp>
      <p:sp>
        <p:nvSpPr>
          <p:cNvPr id="4" name="Slide Number Placeholder 3"/>
          <p:cNvSpPr>
            <a:spLocks noGrp="1"/>
          </p:cNvSpPr>
          <p:nvPr>
            <p:ph type="sldNum" sz="quarter" idx="10"/>
          </p:nvPr>
        </p:nvSpPr>
        <p:spPr/>
        <p:txBody>
          <a:bodyPr/>
          <a:lstStyle/>
          <a:p>
            <a:fld id="{6FB81BD4-3677-41FB-B7E8-DD304E2FCC89}" type="slidenum">
              <a:rPr lang="en-US" smtClean="0"/>
              <a:t>9</a:t>
            </a:fld>
            <a:endParaRPr lang="en-US"/>
          </a:p>
        </p:txBody>
      </p:sp>
    </p:spTree>
    <p:extLst>
      <p:ext uri="{BB962C8B-B14F-4D97-AF65-F5344CB8AC3E}">
        <p14:creationId xmlns:p14="http://schemas.microsoft.com/office/powerpoint/2010/main" val="41612625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r>
              <a:rPr lang="en-US" smtClean="0"/>
              <a:t>7/2/2012</a:t>
            </a:r>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F07258B-D094-4EAA-96B6-D809A0C1DC6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7/2/2012</a:t>
            </a:r>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07258B-D094-4EAA-96B6-D809A0C1DC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r>
              <a:rPr lang="en-US" smtClean="0"/>
              <a:t>7/2/2012</a:t>
            </a:r>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F07258B-D094-4EAA-96B6-D809A0C1DC6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7/2/2012</a:t>
            </a:r>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07258B-D094-4EAA-96B6-D809A0C1DC6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r>
              <a:rPr lang="en-US" smtClean="0"/>
              <a:t>7/2/2012</a:t>
            </a:r>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F07258B-D094-4EAA-96B6-D809A0C1DC6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7/2/2012</a:t>
            </a:r>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F07258B-D094-4EAA-96B6-D809A0C1DC6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7/2/2012</a:t>
            </a:r>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F07258B-D094-4EAA-96B6-D809A0C1DC6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r>
              <a:rPr lang="en-US" smtClean="0"/>
              <a:t>7/2/2012</a:t>
            </a:r>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F07258B-D094-4EAA-96B6-D809A0C1DC6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r>
              <a:rPr lang="en-US" smtClean="0"/>
              <a:t>7/2/2012</a:t>
            </a:r>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3F07258B-D094-4EAA-96B6-D809A0C1DC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7/2/2012</a:t>
            </a:r>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F07258B-D094-4EAA-96B6-D809A0C1DC6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r>
              <a:rPr lang="en-US" smtClean="0"/>
              <a:t>7/2/2012</a:t>
            </a:r>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F07258B-D094-4EAA-96B6-D809A0C1DC66}"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r>
              <a:rPr lang="en-US" smtClean="0"/>
              <a:t>7/2/2012</a:t>
            </a:r>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F07258B-D094-4EAA-96B6-D809A0C1DC6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funding MY EDUCATION</a:t>
            </a:r>
            <a:endParaRPr lang="en-US" dirty="0"/>
          </a:p>
        </p:txBody>
      </p:sp>
      <p:sp>
        <p:nvSpPr>
          <p:cNvPr id="3" name="Subtitle 2"/>
          <p:cNvSpPr>
            <a:spLocks noGrp="1"/>
          </p:cNvSpPr>
          <p:nvPr>
            <p:ph type="subTitle" idx="1"/>
          </p:nvPr>
        </p:nvSpPr>
        <p:spPr/>
        <p:txBody>
          <a:bodyPr>
            <a:normAutofit lnSpcReduction="10000"/>
          </a:bodyPr>
          <a:lstStyle/>
          <a:p>
            <a:r>
              <a:rPr lang="en-US" b="1" dirty="0" smtClean="0"/>
              <a:t>MEDICAL SCHOOL AND </a:t>
            </a:r>
          </a:p>
          <a:p>
            <a:r>
              <a:rPr lang="en-US" b="1" dirty="0" smtClean="0"/>
              <a:t>OTHER MEDICAL RELATED </a:t>
            </a:r>
          </a:p>
          <a:p>
            <a:r>
              <a:rPr lang="en-US" b="1" dirty="0" smtClean="0"/>
              <a:t>GRADUATE SCHOOLS</a:t>
            </a:r>
            <a:endParaRPr lang="en-US" b="1" dirty="0"/>
          </a:p>
        </p:txBody>
      </p:sp>
      <p:sp>
        <p:nvSpPr>
          <p:cNvPr id="4" name="Date Placeholder 3"/>
          <p:cNvSpPr>
            <a:spLocks noGrp="1"/>
          </p:cNvSpPr>
          <p:nvPr>
            <p:ph type="dt" sz="half" idx="10"/>
          </p:nvPr>
        </p:nvSpPr>
        <p:spPr/>
        <p:txBody>
          <a:bodyPr/>
          <a:lstStyle/>
          <a:p>
            <a:r>
              <a:rPr lang="en-US" smtClean="0"/>
              <a:t>7/2/2012</a:t>
            </a:r>
            <a:endParaRPr lang="en-US"/>
          </a:p>
        </p:txBody>
      </p:sp>
    </p:spTree>
    <p:extLst>
      <p:ext uri="{BB962C8B-B14F-4D97-AF65-F5344CB8AC3E}">
        <p14:creationId xmlns:p14="http://schemas.microsoft.com/office/powerpoint/2010/main" val="3018961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Pitfalls of repayment</a:t>
            </a:r>
          </a:p>
        </p:txBody>
      </p:sp>
      <p:sp>
        <p:nvSpPr>
          <p:cNvPr id="3" name="Content Placeholder 2"/>
          <p:cNvSpPr>
            <a:spLocks noGrp="1"/>
          </p:cNvSpPr>
          <p:nvPr>
            <p:ph idx="1"/>
          </p:nvPr>
        </p:nvSpPr>
        <p:spPr/>
        <p:txBody>
          <a:bodyPr/>
          <a:lstStyle/>
          <a:p>
            <a:r>
              <a:rPr lang="en-US" dirty="0" smtClean="0"/>
              <a:t>Loan fees – most loan have an interest fee of 1-3% and a origination fee if 1-3%.  These fees can be paid with your loan or rolled into your loan.  	</a:t>
            </a:r>
          </a:p>
          <a:p>
            <a:pPr lvl="1"/>
            <a:r>
              <a:rPr lang="en-US" dirty="0" smtClean="0">
                <a:solidFill>
                  <a:srgbClr val="FF0000"/>
                </a:solidFill>
              </a:rPr>
              <a:t>If you pay with your loan this payment will be deducted from the check you receive- barrow $10,000 receive $9,400</a:t>
            </a:r>
          </a:p>
          <a:p>
            <a:pPr lvl="1"/>
            <a:r>
              <a:rPr lang="en-US" dirty="0" smtClean="0">
                <a:solidFill>
                  <a:srgbClr val="FF0000"/>
                </a:solidFill>
              </a:rPr>
              <a:t>If you rolled it into your loan you barrow $10,600 but only receive $10,000</a:t>
            </a:r>
            <a:endParaRPr lang="en-US" dirty="0">
              <a:solidFill>
                <a:srgbClr val="FF0000"/>
              </a:solidFill>
            </a:endParaRPr>
          </a:p>
        </p:txBody>
      </p:sp>
      <p:sp>
        <p:nvSpPr>
          <p:cNvPr id="4" name="Date Placeholder 3"/>
          <p:cNvSpPr>
            <a:spLocks noGrp="1"/>
          </p:cNvSpPr>
          <p:nvPr>
            <p:ph type="dt" sz="half" idx="10"/>
          </p:nvPr>
        </p:nvSpPr>
        <p:spPr/>
        <p:txBody>
          <a:bodyPr/>
          <a:lstStyle/>
          <a:p>
            <a:r>
              <a:rPr lang="en-US" smtClean="0"/>
              <a:t>7/2/2012</a:t>
            </a:r>
            <a:endParaRPr lang="en-US"/>
          </a:p>
        </p:txBody>
      </p:sp>
    </p:spTree>
    <p:extLst>
      <p:ext uri="{BB962C8B-B14F-4D97-AF65-F5344CB8AC3E}">
        <p14:creationId xmlns:p14="http://schemas.microsoft.com/office/powerpoint/2010/main" val="2074272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Pitfalls </a:t>
            </a:r>
            <a:r>
              <a:rPr lang="en-US" dirty="0" smtClean="0"/>
              <a:t>continued</a:t>
            </a:r>
            <a:endParaRPr lang="en-US" dirty="0"/>
          </a:p>
        </p:txBody>
      </p:sp>
      <p:sp>
        <p:nvSpPr>
          <p:cNvPr id="3" name="Content Placeholder 2"/>
          <p:cNvSpPr>
            <a:spLocks noGrp="1"/>
          </p:cNvSpPr>
          <p:nvPr>
            <p:ph idx="1"/>
          </p:nvPr>
        </p:nvSpPr>
        <p:spPr/>
        <p:txBody>
          <a:bodyPr>
            <a:normAutofit/>
          </a:bodyPr>
          <a:lstStyle/>
          <a:p>
            <a:r>
              <a:rPr lang="en-US" dirty="0" smtClean="0"/>
              <a:t>Loan consolidation, deferment or forbearance extends number of years of payments in exchange for lower payments.  </a:t>
            </a:r>
            <a:r>
              <a:rPr lang="en-US" dirty="0" smtClean="0">
                <a:solidFill>
                  <a:srgbClr val="FF0000"/>
                </a:solidFill>
              </a:rPr>
              <a:t>(adds more interest costs to principle)</a:t>
            </a:r>
          </a:p>
          <a:p>
            <a:r>
              <a:rPr lang="en-US" dirty="0" smtClean="0"/>
              <a:t>Capitalization – this refers to the amount of interest being added to your principle based on how often interest is compounded.</a:t>
            </a:r>
          </a:p>
          <a:p>
            <a:pPr lvl="1"/>
            <a:r>
              <a:rPr lang="en-US" sz="2000" dirty="0" smtClean="0">
                <a:solidFill>
                  <a:srgbClr val="FF0000"/>
                </a:solidFill>
              </a:rPr>
              <a:t>(If you have a 10,000 loan at 8% that you defer that means year 1 of your deferment you are adding $800  to your principle.  Year two you are adding $880 to your principle, year three you added $928.  So in 3 years you now owe 12,608 even though you did not barrow any additional money)           </a:t>
            </a:r>
          </a:p>
          <a:p>
            <a:pPr marL="0" indent="0">
              <a:buNone/>
            </a:pPr>
            <a:endParaRPr lang="en-US" dirty="0" smtClean="0">
              <a:solidFill>
                <a:srgbClr val="FF0000"/>
              </a:solidFill>
            </a:endParaRPr>
          </a:p>
          <a:p>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r>
              <a:rPr lang="en-US" smtClean="0"/>
              <a:t>7/2/2012</a:t>
            </a:r>
            <a:endParaRPr lang="en-US"/>
          </a:p>
        </p:txBody>
      </p:sp>
    </p:spTree>
    <p:extLst>
      <p:ext uri="{BB962C8B-B14F-4D97-AF65-F5344CB8AC3E}">
        <p14:creationId xmlns:p14="http://schemas.microsoft.com/office/powerpoint/2010/main" val="3120354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news!!!</a:t>
            </a:r>
            <a:endParaRPr lang="en-US" dirty="0"/>
          </a:p>
        </p:txBody>
      </p:sp>
      <p:sp>
        <p:nvSpPr>
          <p:cNvPr id="3" name="Content Placeholder 2"/>
          <p:cNvSpPr>
            <a:spLocks noGrp="1"/>
          </p:cNvSpPr>
          <p:nvPr>
            <p:ph idx="1"/>
          </p:nvPr>
        </p:nvSpPr>
        <p:spPr/>
        <p:txBody>
          <a:bodyPr/>
          <a:lstStyle/>
          <a:p>
            <a:r>
              <a:rPr lang="en-US" dirty="0" smtClean="0"/>
              <a:t>Your education can be affordable if:</a:t>
            </a:r>
          </a:p>
          <a:p>
            <a:pPr lvl="1"/>
            <a:r>
              <a:rPr lang="en-US" dirty="0" smtClean="0">
                <a:solidFill>
                  <a:srgbClr val="FF0000"/>
                </a:solidFill>
              </a:rPr>
              <a:t>You are informed</a:t>
            </a:r>
          </a:p>
          <a:p>
            <a:pPr lvl="1"/>
            <a:r>
              <a:rPr lang="en-US" dirty="0" smtClean="0">
                <a:solidFill>
                  <a:srgbClr val="FF0000"/>
                </a:solidFill>
              </a:rPr>
              <a:t>You plan for your success</a:t>
            </a:r>
          </a:p>
          <a:p>
            <a:pPr lvl="1"/>
            <a:r>
              <a:rPr lang="en-US" dirty="0" smtClean="0">
                <a:solidFill>
                  <a:srgbClr val="FF0000"/>
                </a:solidFill>
              </a:rPr>
              <a:t>You are honest about needs vs. wants</a:t>
            </a:r>
          </a:p>
          <a:p>
            <a:pPr lvl="1"/>
            <a:r>
              <a:rPr lang="en-US" dirty="0" smtClean="0">
                <a:solidFill>
                  <a:srgbClr val="FF0000"/>
                </a:solidFill>
              </a:rPr>
              <a:t>You are passionate about your education and career goals</a:t>
            </a:r>
            <a:endParaRPr lang="en-US" dirty="0">
              <a:solidFill>
                <a:srgbClr val="FF0000"/>
              </a:solidFill>
            </a:endParaRPr>
          </a:p>
        </p:txBody>
      </p:sp>
      <p:sp>
        <p:nvSpPr>
          <p:cNvPr id="4" name="Date Placeholder 3"/>
          <p:cNvSpPr>
            <a:spLocks noGrp="1"/>
          </p:cNvSpPr>
          <p:nvPr>
            <p:ph type="dt" sz="half" idx="10"/>
          </p:nvPr>
        </p:nvSpPr>
        <p:spPr/>
        <p:txBody>
          <a:bodyPr/>
          <a:lstStyle/>
          <a:p>
            <a:r>
              <a:rPr lang="en-US" smtClean="0"/>
              <a:t>7/2/2012</a:t>
            </a:r>
            <a:endParaRPr lang="en-US"/>
          </a:p>
        </p:txBody>
      </p:sp>
    </p:spTree>
    <p:extLst>
      <p:ext uri="{BB962C8B-B14F-4D97-AF65-F5344CB8AC3E}">
        <p14:creationId xmlns:p14="http://schemas.microsoft.com/office/powerpoint/2010/main" val="421117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Know the cost of your undergraduate education</a:t>
            </a:r>
            <a:endParaRPr lang="en-US" dirty="0"/>
          </a:p>
        </p:txBody>
      </p:sp>
      <p:sp>
        <p:nvSpPr>
          <p:cNvPr id="3" name="Content Placeholder 2"/>
          <p:cNvSpPr>
            <a:spLocks noGrp="1"/>
          </p:cNvSpPr>
          <p:nvPr>
            <p:ph sz="half" idx="1"/>
          </p:nvPr>
        </p:nvSpPr>
        <p:spPr/>
        <p:txBody>
          <a:bodyPr>
            <a:normAutofit fontScale="92500"/>
          </a:bodyPr>
          <a:lstStyle/>
          <a:p>
            <a:pPr marL="0" indent="0" algn="ctr">
              <a:buNone/>
            </a:pPr>
            <a:r>
              <a:rPr lang="en-US" u="sng" dirty="0" smtClean="0"/>
              <a:t>UNDERGRADUATE</a:t>
            </a:r>
          </a:p>
          <a:p>
            <a:r>
              <a:rPr lang="en-US" sz="2600" dirty="0" smtClean="0"/>
              <a:t>Tuition and Fees</a:t>
            </a:r>
          </a:p>
          <a:p>
            <a:r>
              <a:rPr lang="en-US" sz="2600" dirty="0" smtClean="0"/>
              <a:t>Books and Supplies</a:t>
            </a:r>
          </a:p>
          <a:p>
            <a:r>
              <a:rPr lang="en-US" sz="2600" dirty="0" smtClean="0"/>
              <a:t>Living Expenses</a:t>
            </a:r>
          </a:p>
          <a:p>
            <a:r>
              <a:rPr lang="en-US" sz="2600" dirty="0" smtClean="0"/>
              <a:t>Workforce Absence</a:t>
            </a:r>
          </a:p>
          <a:p>
            <a:r>
              <a:rPr lang="en-US" sz="2600" dirty="0" smtClean="0"/>
              <a:t>Application Costs</a:t>
            </a:r>
          </a:p>
          <a:p>
            <a:r>
              <a:rPr lang="en-US" sz="2600" dirty="0" smtClean="0"/>
              <a:t>Interview Expenses</a:t>
            </a:r>
          </a:p>
          <a:p>
            <a:r>
              <a:rPr lang="en-US" sz="2600" dirty="0" smtClean="0"/>
              <a:t>Savings</a:t>
            </a:r>
          </a:p>
          <a:p>
            <a:r>
              <a:rPr lang="en-US" sz="2600" dirty="0" err="1"/>
              <a:t>MCAT</a:t>
            </a:r>
            <a:r>
              <a:rPr lang="en-US" sz="2600" dirty="0"/>
              <a:t> Prep</a:t>
            </a:r>
          </a:p>
          <a:p>
            <a:pPr marL="0" indent="0">
              <a:buNone/>
            </a:pPr>
            <a:endParaRPr lang="en-US" dirty="0"/>
          </a:p>
        </p:txBody>
      </p:sp>
      <p:sp>
        <p:nvSpPr>
          <p:cNvPr id="4" name="Content Placeholder 3"/>
          <p:cNvSpPr>
            <a:spLocks noGrp="1"/>
          </p:cNvSpPr>
          <p:nvPr>
            <p:ph sz="half" idx="2"/>
          </p:nvPr>
        </p:nvSpPr>
        <p:spPr/>
        <p:txBody>
          <a:bodyPr>
            <a:normAutofit fontScale="92500"/>
          </a:bodyPr>
          <a:lstStyle/>
          <a:p>
            <a:pPr marL="0" indent="0">
              <a:buNone/>
            </a:pPr>
            <a:r>
              <a:rPr lang="en-US" u="sng" dirty="0" smtClean="0"/>
              <a:t>POSSIBLE COSTS</a:t>
            </a:r>
            <a:endParaRPr lang="en-US" dirty="0"/>
          </a:p>
          <a:p>
            <a:r>
              <a:rPr lang="en-US" sz="2600" dirty="0" smtClean="0"/>
              <a:t>Mini Med School</a:t>
            </a:r>
          </a:p>
          <a:p>
            <a:r>
              <a:rPr lang="en-US" sz="2600" dirty="0" smtClean="0"/>
              <a:t>Research Options</a:t>
            </a:r>
          </a:p>
          <a:p>
            <a:r>
              <a:rPr lang="en-US" sz="2600" dirty="0" smtClean="0"/>
              <a:t>Study Abroad</a:t>
            </a:r>
          </a:p>
          <a:p>
            <a:r>
              <a:rPr lang="en-US" sz="2600" dirty="0" smtClean="0"/>
              <a:t>Private Tutoring</a:t>
            </a:r>
          </a:p>
          <a:p>
            <a:r>
              <a:rPr lang="en-US" sz="2600" dirty="0" smtClean="0"/>
              <a:t>Loan Interest Costs</a:t>
            </a:r>
          </a:p>
          <a:p>
            <a:r>
              <a:rPr lang="en-US" sz="2600" dirty="0" smtClean="0"/>
              <a:t>Graduate School Visits</a:t>
            </a:r>
          </a:p>
          <a:p>
            <a:r>
              <a:rPr lang="en-US" sz="2600" dirty="0"/>
              <a:t>Preparatory Classes</a:t>
            </a:r>
          </a:p>
          <a:p>
            <a:r>
              <a:rPr lang="en-US" sz="2600" dirty="0"/>
              <a:t>Hidden Pre-Requisites</a:t>
            </a:r>
          </a:p>
          <a:p>
            <a:endParaRPr lang="en-US" dirty="0"/>
          </a:p>
        </p:txBody>
      </p:sp>
      <p:sp>
        <p:nvSpPr>
          <p:cNvPr id="5" name="Date Placeholder 4"/>
          <p:cNvSpPr>
            <a:spLocks noGrp="1"/>
          </p:cNvSpPr>
          <p:nvPr>
            <p:ph type="dt" sz="half" idx="10"/>
          </p:nvPr>
        </p:nvSpPr>
        <p:spPr/>
        <p:txBody>
          <a:bodyPr/>
          <a:lstStyle/>
          <a:p>
            <a:r>
              <a:rPr lang="en-US" smtClean="0"/>
              <a:t>7/2/2012</a:t>
            </a:r>
            <a:endParaRPr lang="en-US"/>
          </a:p>
        </p:txBody>
      </p:sp>
    </p:spTree>
    <p:extLst>
      <p:ext uri="{BB962C8B-B14F-4D97-AF65-F5344CB8AC3E}">
        <p14:creationId xmlns:p14="http://schemas.microsoft.com/office/powerpoint/2010/main" val="862725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Know what funding is available</a:t>
            </a:r>
            <a:endParaRPr lang="en-US" dirty="0"/>
          </a:p>
        </p:txBody>
      </p:sp>
      <p:sp>
        <p:nvSpPr>
          <p:cNvPr id="3" name="Content Placeholder 2"/>
          <p:cNvSpPr>
            <a:spLocks noGrp="1"/>
          </p:cNvSpPr>
          <p:nvPr>
            <p:ph idx="1"/>
          </p:nvPr>
        </p:nvSpPr>
        <p:spPr/>
        <p:txBody>
          <a:bodyPr>
            <a:normAutofit/>
          </a:bodyPr>
          <a:lstStyle/>
          <a:p>
            <a:pPr marL="0" indent="0" algn="ctr">
              <a:buNone/>
            </a:pPr>
            <a:r>
              <a:rPr lang="en-US" u="sng" dirty="0" smtClean="0"/>
              <a:t>UNDERGRADUATE</a:t>
            </a:r>
          </a:p>
          <a:p>
            <a:pPr marL="0" indent="0">
              <a:buNone/>
            </a:pPr>
            <a:endParaRPr lang="en-US" dirty="0" smtClean="0"/>
          </a:p>
          <a:p>
            <a:r>
              <a:rPr lang="en-US" dirty="0" smtClean="0"/>
              <a:t>PELL/Grants</a:t>
            </a:r>
          </a:p>
          <a:p>
            <a:r>
              <a:rPr lang="en-US" dirty="0" smtClean="0"/>
              <a:t>Scholarships</a:t>
            </a:r>
          </a:p>
          <a:p>
            <a:r>
              <a:rPr lang="en-US" dirty="0" smtClean="0"/>
              <a:t>Part-Time Work</a:t>
            </a:r>
          </a:p>
          <a:p>
            <a:r>
              <a:rPr lang="en-US" dirty="0" smtClean="0"/>
              <a:t>Family Support</a:t>
            </a:r>
          </a:p>
          <a:p>
            <a:r>
              <a:rPr lang="en-US" dirty="0" smtClean="0"/>
              <a:t>Budgeting</a:t>
            </a:r>
          </a:p>
          <a:p>
            <a:r>
              <a:rPr lang="en-US" sz="1600" dirty="0" smtClean="0"/>
              <a:t>Loans</a:t>
            </a:r>
            <a:endParaRPr lang="en-US" sz="1600" dirty="0"/>
          </a:p>
        </p:txBody>
      </p:sp>
      <p:sp>
        <p:nvSpPr>
          <p:cNvPr id="4" name="Date Placeholder 3"/>
          <p:cNvSpPr>
            <a:spLocks noGrp="1"/>
          </p:cNvSpPr>
          <p:nvPr>
            <p:ph type="dt" sz="half" idx="10"/>
          </p:nvPr>
        </p:nvSpPr>
        <p:spPr/>
        <p:txBody>
          <a:bodyPr/>
          <a:lstStyle/>
          <a:p>
            <a:r>
              <a:rPr lang="en-US" smtClean="0"/>
              <a:t>7/2/2012</a:t>
            </a:r>
            <a:endParaRPr lang="en-US"/>
          </a:p>
        </p:txBody>
      </p:sp>
    </p:spTree>
    <p:extLst>
      <p:ext uri="{BB962C8B-B14F-4D97-AF65-F5344CB8AC3E}">
        <p14:creationId xmlns:p14="http://schemas.microsoft.com/office/powerpoint/2010/main" val="2299134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Undergraduate funding</a:t>
            </a:r>
            <a:endParaRPr lang="en-US" dirty="0"/>
          </a:p>
        </p:txBody>
      </p:sp>
      <p:sp>
        <p:nvSpPr>
          <p:cNvPr id="3" name="Content Placeholder 2"/>
          <p:cNvSpPr>
            <a:spLocks noGrp="1"/>
          </p:cNvSpPr>
          <p:nvPr>
            <p:ph idx="1"/>
          </p:nvPr>
        </p:nvSpPr>
        <p:spPr/>
        <p:txBody>
          <a:bodyPr/>
          <a:lstStyle/>
          <a:p>
            <a:r>
              <a:rPr lang="en-US" dirty="0" smtClean="0"/>
              <a:t>Everyone should complete </a:t>
            </a:r>
            <a:r>
              <a:rPr lang="en-US" dirty="0" err="1" smtClean="0"/>
              <a:t>FASFA</a:t>
            </a:r>
            <a:endParaRPr lang="en-US" dirty="0" smtClean="0"/>
          </a:p>
          <a:p>
            <a:r>
              <a:rPr lang="en-US" dirty="0" smtClean="0"/>
              <a:t>Scholarships</a:t>
            </a:r>
            <a:endParaRPr lang="en-US" dirty="0"/>
          </a:p>
          <a:p>
            <a:pPr lvl="1"/>
            <a:r>
              <a:rPr lang="en-US" dirty="0">
                <a:solidFill>
                  <a:srgbClr val="FF0000"/>
                </a:solidFill>
              </a:rPr>
              <a:t>Valenciacollege.org (college foundation)</a:t>
            </a:r>
          </a:p>
          <a:p>
            <a:pPr lvl="1"/>
            <a:r>
              <a:rPr lang="en-US" dirty="0">
                <a:solidFill>
                  <a:srgbClr val="FF0000"/>
                </a:solidFill>
              </a:rPr>
              <a:t>Fastweb.org  (free scholarship searches)</a:t>
            </a:r>
            <a:endParaRPr lang="en-US" dirty="0" smtClean="0">
              <a:solidFill>
                <a:srgbClr val="FF0000"/>
              </a:solidFill>
            </a:endParaRPr>
          </a:p>
          <a:p>
            <a:r>
              <a:rPr lang="en-US" dirty="0" smtClean="0"/>
              <a:t>Loans</a:t>
            </a:r>
          </a:p>
          <a:p>
            <a:pPr lvl="1"/>
            <a:r>
              <a:rPr lang="en-US" dirty="0" smtClean="0">
                <a:solidFill>
                  <a:srgbClr val="FF0000"/>
                </a:solidFill>
              </a:rPr>
              <a:t>Subsidized</a:t>
            </a:r>
          </a:p>
          <a:p>
            <a:pPr lvl="1"/>
            <a:r>
              <a:rPr lang="en-US" dirty="0" smtClean="0">
                <a:solidFill>
                  <a:srgbClr val="FF0000"/>
                </a:solidFill>
              </a:rPr>
              <a:t>Unsubsidized (pay interest while in school)</a:t>
            </a:r>
          </a:p>
          <a:p>
            <a:pPr lvl="1"/>
            <a:r>
              <a:rPr lang="en-US" dirty="0" smtClean="0">
                <a:solidFill>
                  <a:srgbClr val="FF0000"/>
                </a:solidFill>
              </a:rPr>
              <a:t>Parent</a:t>
            </a:r>
          </a:p>
          <a:p>
            <a:pPr lvl="1"/>
            <a:r>
              <a:rPr lang="en-US" dirty="0" smtClean="0">
                <a:solidFill>
                  <a:srgbClr val="FF0000"/>
                </a:solidFill>
              </a:rPr>
              <a:t>Private</a:t>
            </a:r>
          </a:p>
          <a:p>
            <a:endParaRPr lang="en-US" dirty="0" smtClean="0"/>
          </a:p>
          <a:p>
            <a:pPr marL="292608" lvl="1" indent="0">
              <a:buNone/>
            </a:pPr>
            <a:endParaRPr lang="en-US" dirty="0" smtClean="0"/>
          </a:p>
        </p:txBody>
      </p:sp>
      <p:sp>
        <p:nvSpPr>
          <p:cNvPr id="4" name="Date Placeholder 3"/>
          <p:cNvSpPr>
            <a:spLocks noGrp="1"/>
          </p:cNvSpPr>
          <p:nvPr>
            <p:ph type="dt" sz="half" idx="10"/>
          </p:nvPr>
        </p:nvSpPr>
        <p:spPr/>
        <p:txBody>
          <a:bodyPr/>
          <a:lstStyle/>
          <a:p>
            <a:r>
              <a:rPr lang="en-US" smtClean="0"/>
              <a:t>7/2/2012</a:t>
            </a:r>
            <a:endParaRPr lang="en-US"/>
          </a:p>
        </p:txBody>
      </p:sp>
    </p:spTree>
    <p:extLst>
      <p:ext uri="{BB962C8B-B14F-4D97-AF65-F5344CB8AC3E}">
        <p14:creationId xmlns:p14="http://schemas.microsoft.com/office/powerpoint/2010/main" val="3411290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Undergraduate continued</a:t>
            </a:r>
            <a:endParaRPr lang="en-US" dirty="0"/>
          </a:p>
        </p:txBody>
      </p:sp>
      <p:sp>
        <p:nvSpPr>
          <p:cNvPr id="3" name="Content Placeholder 2"/>
          <p:cNvSpPr>
            <a:spLocks noGrp="1"/>
          </p:cNvSpPr>
          <p:nvPr>
            <p:ph idx="1"/>
          </p:nvPr>
        </p:nvSpPr>
        <p:spPr/>
        <p:txBody>
          <a:bodyPr/>
          <a:lstStyle/>
          <a:p>
            <a:r>
              <a:rPr lang="en-US" dirty="0"/>
              <a:t>Family </a:t>
            </a:r>
            <a:r>
              <a:rPr lang="en-US" dirty="0" smtClean="0"/>
              <a:t>Support</a:t>
            </a:r>
          </a:p>
          <a:p>
            <a:pPr lvl="1"/>
            <a:r>
              <a:rPr lang="en-US" dirty="0">
                <a:solidFill>
                  <a:srgbClr val="FF0000"/>
                </a:solidFill>
              </a:rPr>
              <a:t>Living at home vs. living </a:t>
            </a:r>
            <a:r>
              <a:rPr lang="en-US" dirty="0" smtClean="0">
                <a:solidFill>
                  <a:srgbClr val="FF0000"/>
                </a:solidFill>
              </a:rPr>
              <a:t>independently</a:t>
            </a:r>
            <a:endParaRPr lang="en-US" dirty="0">
              <a:solidFill>
                <a:srgbClr val="FF0000"/>
              </a:solidFill>
            </a:endParaRPr>
          </a:p>
          <a:p>
            <a:r>
              <a:rPr lang="en-US" dirty="0" smtClean="0"/>
              <a:t>Part-Time work  (1-15hrs per week)</a:t>
            </a:r>
          </a:p>
          <a:p>
            <a:r>
              <a:rPr lang="en-US" dirty="0" smtClean="0"/>
              <a:t>Budgeting</a:t>
            </a:r>
            <a:endParaRPr lang="en-US" dirty="0"/>
          </a:p>
          <a:p>
            <a:pPr lvl="1"/>
            <a:r>
              <a:rPr lang="en-US" dirty="0">
                <a:solidFill>
                  <a:srgbClr val="FF0000"/>
                </a:solidFill>
              </a:rPr>
              <a:t>Living on a </a:t>
            </a:r>
            <a:r>
              <a:rPr lang="en-US" dirty="0" smtClean="0">
                <a:solidFill>
                  <a:srgbClr val="FF0000"/>
                </a:solidFill>
              </a:rPr>
              <a:t>shoestring</a:t>
            </a:r>
            <a:endParaRPr lang="en-US" dirty="0">
              <a:solidFill>
                <a:srgbClr val="FF0000"/>
              </a:solidFill>
            </a:endParaRPr>
          </a:p>
        </p:txBody>
      </p:sp>
      <p:sp>
        <p:nvSpPr>
          <p:cNvPr id="4" name="Date Placeholder 3"/>
          <p:cNvSpPr>
            <a:spLocks noGrp="1"/>
          </p:cNvSpPr>
          <p:nvPr>
            <p:ph type="dt" sz="half" idx="10"/>
          </p:nvPr>
        </p:nvSpPr>
        <p:spPr/>
        <p:txBody>
          <a:bodyPr/>
          <a:lstStyle/>
          <a:p>
            <a:r>
              <a:rPr lang="en-US" smtClean="0"/>
              <a:t>7/2/2012</a:t>
            </a:r>
            <a:endParaRPr lang="en-US"/>
          </a:p>
        </p:txBody>
      </p:sp>
    </p:spTree>
    <p:extLst>
      <p:ext uri="{BB962C8B-B14F-4D97-AF65-F5344CB8AC3E}">
        <p14:creationId xmlns:p14="http://schemas.microsoft.com/office/powerpoint/2010/main" val="3968396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Know the cost of your Graduate education</a:t>
            </a:r>
            <a:endParaRPr lang="en-US" dirty="0"/>
          </a:p>
        </p:txBody>
      </p:sp>
      <p:sp>
        <p:nvSpPr>
          <p:cNvPr id="3" name="Content Placeholder 2"/>
          <p:cNvSpPr>
            <a:spLocks noGrp="1"/>
          </p:cNvSpPr>
          <p:nvPr>
            <p:ph sz="half" idx="1"/>
          </p:nvPr>
        </p:nvSpPr>
        <p:spPr/>
        <p:txBody>
          <a:bodyPr>
            <a:normAutofit/>
          </a:bodyPr>
          <a:lstStyle/>
          <a:p>
            <a:pPr marL="0" indent="0" algn="ctr">
              <a:buNone/>
            </a:pPr>
            <a:r>
              <a:rPr lang="en-US" u="sng" dirty="0"/>
              <a:t>GRADUATE</a:t>
            </a:r>
          </a:p>
          <a:p>
            <a:r>
              <a:rPr lang="en-US" sz="2400" dirty="0" smtClean="0"/>
              <a:t>Tuition </a:t>
            </a:r>
            <a:r>
              <a:rPr lang="en-US" sz="2400" dirty="0"/>
              <a:t>and Fees</a:t>
            </a:r>
          </a:p>
          <a:p>
            <a:r>
              <a:rPr lang="en-US" sz="2400" dirty="0"/>
              <a:t>Books and Supplies</a:t>
            </a:r>
          </a:p>
          <a:p>
            <a:r>
              <a:rPr lang="en-US" sz="2400" dirty="0"/>
              <a:t>Living Expenses</a:t>
            </a:r>
          </a:p>
          <a:p>
            <a:r>
              <a:rPr lang="en-US" sz="2400" dirty="0"/>
              <a:t>Workforce Absence</a:t>
            </a:r>
          </a:p>
          <a:p>
            <a:r>
              <a:rPr lang="en-US" sz="2400" dirty="0"/>
              <a:t>Residency expense</a:t>
            </a:r>
          </a:p>
          <a:p>
            <a:r>
              <a:rPr lang="en-US" sz="2400" dirty="0"/>
              <a:t>Relocation Expense</a:t>
            </a:r>
          </a:p>
        </p:txBody>
      </p:sp>
      <p:sp>
        <p:nvSpPr>
          <p:cNvPr id="4" name="Content Placeholder 3"/>
          <p:cNvSpPr>
            <a:spLocks noGrp="1"/>
          </p:cNvSpPr>
          <p:nvPr>
            <p:ph sz="half" idx="2"/>
          </p:nvPr>
        </p:nvSpPr>
        <p:spPr/>
        <p:txBody>
          <a:bodyPr>
            <a:normAutofit/>
          </a:bodyPr>
          <a:lstStyle/>
          <a:p>
            <a:pPr marL="0" indent="0" algn="ctr">
              <a:buNone/>
            </a:pPr>
            <a:r>
              <a:rPr lang="en-US" u="sng" dirty="0" smtClean="0"/>
              <a:t>POSSIBLE COSTS</a:t>
            </a:r>
          </a:p>
          <a:p>
            <a:r>
              <a:rPr lang="en-US" sz="2400" dirty="0" smtClean="0"/>
              <a:t>Application services fees</a:t>
            </a:r>
          </a:p>
          <a:p>
            <a:r>
              <a:rPr lang="en-US" sz="2400" dirty="0" smtClean="0"/>
              <a:t>Travel for interviews</a:t>
            </a:r>
          </a:p>
          <a:p>
            <a:r>
              <a:rPr lang="en-US" sz="2400" dirty="0" smtClean="0"/>
              <a:t>Study aids</a:t>
            </a:r>
          </a:p>
          <a:p>
            <a:r>
              <a:rPr lang="en-US" sz="2400" dirty="0" smtClean="0"/>
              <a:t>Mal-practice insurance</a:t>
            </a:r>
          </a:p>
          <a:p>
            <a:r>
              <a:rPr lang="en-US" sz="2400" dirty="0" smtClean="0"/>
              <a:t>Uniforms and supplies</a:t>
            </a:r>
            <a:endParaRPr lang="en-US" sz="2400" dirty="0"/>
          </a:p>
        </p:txBody>
      </p:sp>
      <p:sp>
        <p:nvSpPr>
          <p:cNvPr id="5" name="Date Placeholder 4"/>
          <p:cNvSpPr>
            <a:spLocks noGrp="1"/>
          </p:cNvSpPr>
          <p:nvPr>
            <p:ph type="dt" sz="half" idx="10"/>
          </p:nvPr>
        </p:nvSpPr>
        <p:spPr/>
        <p:txBody>
          <a:bodyPr/>
          <a:lstStyle/>
          <a:p>
            <a:r>
              <a:rPr lang="en-US" smtClean="0"/>
              <a:t>7/2/2012</a:t>
            </a:r>
            <a:endParaRPr lang="en-US"/>
          </a:p>
        </p:txBody>
      </p:sp>
    </p:spTree>
    <p:extLst>
      <p:ext uri="{BB962C8B-B14F-4D97-AF65-F5344CB8AC3E}">
        <p14:creationId xmlns:p14="http://schemas.microsoft.com/office/powerpoint/2010/main" val="522108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Know what graduate funding is available</a:t>
            </a:r>
            <a:endParaRPr lang="en-US" dirty="0"/>
          </a:p>
        </p:txBody>
      </p:sp>
      <p:sp>
        <p:nvSpPr>
          <p:cNvPr id="6" name="Content Placeholder 5"/>
          <p:cNvSpPr>
            <a:spLocks noGrp="1"/>
          </p:cNvSpPr>
          <p:nvPr>
            <p:ph idx="1"/>
          </p:nvPr>
        </p:nvSpPr>
        <p:spPr/>
        <p:txBody>
          <a:bodyPr/>
          <a:lstStyle/>
          <a:p>
            <a:pPr marL="0" indent="0">
              <a:buNone/>
            </a:pPr>
            <a:r>
              <a:rPr lang="en-US" u="sng" dirty="0"/>
              <a:t>GRADUATE</a:t>
            </a:r>
          </a:p>
          <a:p>
            <a:r>
              <a:rPr lang="en-US" sz="2800" smtClean="0"/>
              <a:t>Loans </a:t>
            </a:r>
            <a:endParaRPr lang="en-US" sz="2800" dirty="0"/>
          </a:p>
          <a:p>
            <a:r>
              <a:rPr lang="en-US" sz="2800" dirty="0"/>
              <a:t>Budgeting</a:t>
            </a:r>
          </a:p>
          <a:p>
            <a:r>
              <a:rPr lang="en-US" sz="2800" dirty="0"/>
              <a:t>Fellowships</a:t>
            </a:r>
          </a:p>
          <a:p>
            <a:r>
              <a:rPr lang="en-US" sz="2800" dirty="0"/>
              <a:t>Research Assistant</a:t>
            </a:r>
          </a:p>
          <a:p>
            <a:r>
              <a:rPr lang="en-US" sz="2800" dirty="0"/>
              <a:t>Public Service Forgiveness</a:t>
            </a:r>
          </a:p>
          <a:p>
            <a:r>
              <a:rPr lang="en-US" sz="2800" dirty="0"/>
              <a:t>Family Support</a:t>
            </a:r>
          </a:p>
          <a:p>
            <a:r>
              <a:rPr lang="en-US" sz="1600" dirty="0"/>
              <a:t>Part-Time Work</a:t>
            </a:r>
          </a:p>
          <a:p>
            <a:endParaRPr lang="en-US" dirty="0"/>
          </a:p>
        </p:txBody>
      </p:sp>
      <p:sp>
        <p:nvSpPr>
          <p:cNvPr id="2" name="Date Placeholder 1"/>
          <p:cNvSpPr>
            <a:spLocks noGrp="1"/>
          </p:cNvSpPr>
          <p:nvPr>
            <p:ph type="dt" sz="half" idx="10"/>
          </p:nvPr>
        </p:nvSpPr>
        <p:spPr/>
        <p:txBody>
          <a:bodyPr/>
          <a:lstStyle/>
          <a:p>
            <a:r>
              <a:rPr lang="en-US" smtClean="0"/>
              <a:t>7/2/2012</a:t>
            </a:r>
            <a:endParaRPr lang="en-US"/>
          </a:p>
        </p:txBody>
      </p:sp>
    </p:spTree>
    <p:extLst>
      <p:ext uri="{BB962C8B-B14F-4D97-AF65-F5344CB8AC3E}">
        <p14:creationId xmlns:p14="http://schemas.microsoft.com/office/powerpoint/2010/main" val="1779145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Graduate funding</a:t>
            </a:r>
            <a:endParaRPr lang="en-US" dirty="0"/>
          </a:p>
        </p:txBody>
      </p:sp>
      <p:sp>
        <p:nvSpPr>
          <p:cNvPr id="6" name="Content Placeholder 5"/>
          <p:cNvSpPr>
            <a:spLocks noGrp="1"/>
          </p:cNvSpPr>
          <p:nvPr>
            <p:ph idx="1"/>
          </p:nvPr>
        </p:nvSpPr>
        <p:spPr/>
        <p:txBody>
          <a:bodyPr>
            <a:normAutofit fontScale="70000" lnSpcReduction="20000"/>
          </a:bodyPr>
          <a:lstStyle/>
          <a:p>
            <a:r>
              <a:rPr lang="en-US" dirty="0" smtClean="0"/>
              <a:t>Loans</a:t>
            </a:r>
          </a:p>
          <a:p>
            <a:pPr lvl="1"/>
            <a:r>
              <a:rPr lang="en-US" dirty="0" smtClean="0">
                <a:solidFill>
                  <a:srgbClr val="FF0000"/>
                </a:solidFill>
              </a:rPr>
              <a:t>Subsidized – interest starts accruing after graduation</a:t>
            </a:r>
          </a:p>
          <a:p>
            <a:pPr lvl="1"/>
            <a:r>
              <a:rPr lang="en-US" dirty="0" smtClean="0">
                <a:solidFill>
                  <a:srgbClr val="FF0000"/>
                </a:solidFill>
              </a:rPr>
              <a:t>Unsubsidized – interest starts accruing immediately (recommend making monthly interest payments while in school)</a:t>
            </a:r>
            <a:endParaRPr lang="en-US" dirty="0">
              <a:solidFill>
                <a:srgbClr val="FF0000"/>
              </a:solidFill>
            </a:endParaRPr>
          </a:p>
          <a:p>
            <a:r>
              <a:rPr lang="en-US" dirty="0" smtClean="0"/>
              <a:t>Budgeting</a:t>
            </a:r>
          </a:p>
          <a:p>
            <a:pPr lvl="1"/>
            <a:r>
              <a:rPr lang="en-US" dirty="0" smtClean="0">
                <a:solidFill>
                  <a:srgbClr val="FF0000"/>
                </a:solidFill>
              </a:rPr>
              <a:t>Reality of a shoestring budget</a:t>
            </a:r>
          </a:p>
          <a:p>
            <a:r>
              <a:rPr lang="en-US" dirty="0" smtClean="0"/>
              <a:t>Fellowships – work programs</a:t>
            </a:r>
          </a:p>
          <a:p>
            <a:pPr lvl="1"/>
            <a:r>
              <a:rPr lang="en-US" dirty="0" smtClean="0">
                <a:solidFill>
                  <a:srgbClr val="FF0000"/>
                </a:solidFill>
              </a:rPr>
              <a:t>National Health Service Corps</a:t>
            </a:r>
          </a:p>
          <a:p>
            <a:pPr lvl="1"/>
            <a:r>
              <a:rPr lang="en-US" dirty="0" err="1" smtClean="0">
                <a:solidFill>
                  <a:srgbClr val="FF0000"/>
                </a:solidFill>
              </a:rPr>
              <a:t>COSTEP</a:t>
            </a:r>
            <a:r>
              <a:rPr lang="en-US" dirty="0" smtClean="0">
                <a:solidFill>
                  <a:srgbClr val="FF0000"/>
                </a:solidFill>
              </a:rPr>
              <a:t> Commissioned Officer Student Training and Extern program</a:t>
            </a:r>
          </a:p>
          <a:p>
            <a:pPr lvl="1"/>
            <a:r>
              <a:rPr lang="en-US" dirty="0" err="1" smtClean="0">
                <a:solidFill>
                  <a:srgbClr val="FF0000"/>
                </a:solidFill>
              </a:rPr>
              <a:t>Lambarini</a:t>
            </a:r>
            <a:r>
              <a:rPr lang="en-US" dirty="0" smtClean="0">
                <a:solidFill>
                  <a:srgbClr val="FF0000"/>
                </a:solidFill>
              </a:rPr>
              <a:t> Medical Student Fellowship for work in Africa</a:t>
            </a:r>
          </a:p>
          <a:p>
            <a:pPr lvl="1"/>
            <a:r>
              <a:rPr lang="en-US" dirty="0" smtClean="0">
                <a:solidFill>
                  <a:srgbClr val="FF0000"/>
                </a:solidFill>
              </a:rPr>
              <a:t>Tylenol Future Care Scholarships</a:t>
            </a:r>
          </a:p>
          <a:p>
            <a:pPr lvl="1"/>
            <a:r>
              <a:rPr lang="en-US" dirty="0" smtClean="0">
                <a:solidFill>
                  <a:srgbClr val="FF0000"/>
                </a:solidFill>
              </a:rPr>
              <a:t>Professional Organizations</a:t>
            </a:r>
          </a:p>
          <a:p>
            <a:r>
              <a:rPr lang="en-US" dirty="0" smtClean="0"/>
              <a:t>Research Assistant</a:t>
            </a:r>
          </a:p>
          <a:p>
            <a:r>
              <a:rPr lang="en-US" dirty="0" smtClean="0"/>
              <a:t>Public Loan Forgiveness Programs</a:t>
            </a:r>
          </a:p>
          <a:p>
            <a:pPr lvl="1"/>
            <a:r>
              <a:rPr lang="en-US" dirty="0" smtClean="0">
                <a:solidFill>
                  <a:srgbClr val="FF0000"/>
                </a:solidFill>
              </a:rPr>
              <a:t>National Health Service Corps Loan Repayment Program</a:t>
            </a:r>
          </a:p>
          <a:p>
            <a:r>
              <a:rPr lang="en-US" dirty="0" smtClean="0"/>
              <a:t>Family support</a:t>
            </a:r>
          </a:p>
          <a:p>
            <a:pPr marL="0" indent="0">
              <a:buNone/>
            </a:pPr>
            <a:endParaRPr lang="en-US" dirty="0"/>
          </a:p>
        </p:txBody>
      </p:sp>
      <p:sp>
        <p:nvSpPr>
          <p:cNvPr id="2" name="Date Placeholder 1"/>
          <p:cNvSpPr>
            <a:spLocks noGrp="1"/>
          </p:cNvSpPr>
          <p:nvPr>
            <p:ph type="dt" sz="half" idx="10"/>
          </p:nvPr>
        </p:nvSpPr>
        <p:spPr/>
        <p:txBody>
          <a:bodyPr/>
          <a:lstStyle/>
          <a:p>
            <a:r>
              <a:rPr lang="en-US" smtClean="0"/>
              <a:t>7/2/2012</a:t>
            </a:r>
            <a:endParaRPr lang="en-US"/>
          </a:p>
        </p:txBody>
      </p:sp>
    </p:spTree>
    <p:extLst>
      <p:ext uri="{BB962C8B-B14F-4D97-AF65-F5344CB8AC3E}">
        <p14:creationId xmlns:p14="http://schemas.microsoft.com/office/powerpoint/2010/main" val="3431436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Reducing education costs</a:t>
            </a:r>
            <a:endParaRPr lang="en-US" dirty="0"/>
          </a:p>
        </p:txBody>
      </p:sp>
      <p:sp>
        <p:nvSpPr>
          <p:cNvPr id="6" name="Content Placeholder 5"/>
          <p:cNvSpPr>
            <a:spLocks noGrp="1"/>
          </p:cNvSpPr>
          <p:nvPr>
            <p:ph idx="1"/>
          </p:nvPr>
        </p:nvSpPr>
        <p:spPr/>
        <p:txBody>
          <a:bodyPr/>
          <a:lstStyle/>
          <a:p>
            <a:r>
              <a:rPr lang="en-US" dirty="0" smtClean="0"/>
              <a:t>Education plan </a:t>
            </a:r>
            <a:r>
              <a:rPr lang="en-US" sz="2400" dirty="0" smtClean="0"/>
              <a:t>(no w/d,retakes,150%)</a:t>
            </a:r>
          </a:p>
          <a:p>
            <a:r>
              <a:rPr lang="en-US" dirty="0" smtClean="0"/>
              <a:t>Used or rented books</a:t>
            </a:r>
          </a:p>
          <a:p>
            <a:r>
              <a:rPr lang="en-US" dirty="0" smtClean="0"/>
              <a:t>Budget/Saving</a:t>
            </a:r>
          </a:p>
          <a:p>
            <a:r>
              <a:rPr lang="en-US" dirty="0" smtClean="0"/>
              <a:t>Live w/family</a:t>
            </a:r>
          </a:p>
          <a:p>
            <a:r>
              <a:rPr lang="en-US" dirty="0" smtClean="0"/>
              <a:t>Shared living expenses</a:t>
            </a:r>
          </a:p>
          <a:p>
            <a:r>
              <a:rPr lang="en-US" dirty="0" smtClean="0"/>
              <a:t>No credit card debt</a:t>
            </a:r>
          </a:p>
          <a:p>
            <a:r>
              <a:rPr lang="en-US" dirty="0" smtClean="0"/>
              <a:t>Modified transportation</a:t>
            </a:r>
          </a:p>
          <a:p>
            <a:r>
              <a:rPr lang="en-US" dirty="0" smtClean="0"/>
              <a:t>Deferred gratification</a:t>
            </a:r>
          </a:p>
          <a:p>
            <a:endParaRPr lang="en-US" dirty="0"/>
          </a:p>
        </p:txBody>
      </p:sp>
      <p:sp>
        <p:nvSpPr>
          <p:cNvPr id="2" name="Date Placeholder 1"/>
          <p:cNvSpPr>
            <a:spLocks noGrp="1"/>
          </p:cNvSpPr>
          <p:nvPr>
            <p:ph type="dt" sz="half" idx="10"/>
          </p:nvPr>
        </p:nvSpPr>
        <p:spPr/>
        <p:txBody>
          <a:bodyPr/>
          <a:lstStyle/>
          <a:p>
            <a:r>
              <a:rPr lang="en-US" smtClean="0"/>
              <a:t>7/2/2012</a:t>
            </a:r>
            <a:endParaRPr lang="en-US"/>
          </a:p>
        </p:txBody>
      </p:sp>
    </p:spTree>
    <p:extLst>
      <p:ext uri="{BB962C8B-B14F-4D97-AF65-F5344CB8AC3E}">
        <p14:creationId xmlns:p14="http://schemas.microsoft.com/office/powerpoint/2010/main" val="33366917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274</TotalTime>
  <Words>1333</Words>
  <Application>Microsoft Office PowerPoint</Application>
  <PresentationFormat>On-screen Show (4:3)</PresentationFormat>
  <Paragraphs>175</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Opulent</vt:lpstr>
      <vt:lpstr>funding MY EDUCATION</vt:lpstr>
      <vt:lpstr>Know the cost of your undergraduate education</vt:lpstr>
      <vt:lpstr>Know what funding is available</vt:lpstr>
      <vt:lpstr>Undergraduate funding</vt:lpstr>
      <vt:lpstr>Undergraduate continued</vt:lpstr>
      <vt:lpstr>Know the cost of your Graduate education</vt:lpstr>
      <vt:lpstr>Know what graduate funding is available</vt:lpstr>
      <vt:lpstr>Graduate funding</vt:lpstr>
      <vt:lpstr>Reducing education costs</vt:lpstr>
      <vt:lpstr>Pitfalls of repayment</vt:lpstr>
      <vt:lpstr>Pitfalls continued</vt:lpstr>
      <vt:lpstr>Good news!!!</vt:lpstr>
    </vt:vector>
  </TitlesOfParts>
  <Company>Valencia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funding MY EDUCATION</dc:title>
  <dc:creator>Chris Klinger</dc:creator>
  <cp:lastModifiedBy>Chris Klinger</cp:lastModifiedBy>
  <cp:revision>25</cp:revision>
  <dcterms:created xsi:type="dcterms:W3CDTF">2012-05-30T14:54:38Z</dcterms:created>
  <dcterms:modified xsi:type="dcterms:W3CDTF">2012-07-02T18:58:37Z</dcterms:modified>
</cp:coreProperties>
</file>